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7" r:id="rId5"/>
    <p:sldId id="268" r:id="rId6"/>
    <p:sldId id="272" r:id="rId7"/>
    <p:sldId id="273" r:id="rId8"/>
    <p:sldId id="274" r:id="rId9"/>
    <p:sldId id="270" r:id="rId10"/>
    <p:sldId id="275" r:id="rId11"/>
    <p:sldId id="276" r:id="rId12"/>
    <p:sldId id="277" r:id="rId13"/>
    <p:sldId id="259" r:id="rId14"/>
    <p:sldId id="282" r:id="rId15"/>
    <p:sldId id="283" r:id="rId16"/>
    <p:sldId id="284" r:id="rId17"/>
    <p:sldId id="279" r:id="rId18"/>
    <p:sldId id="278" r:id="rId19"/>
    <p:sldId id="280" r:id="rId20"/>
    <p:sldId id="285" r:id="rId21"/>
    <p:sldId id="286" r:id="rId2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4013"/>
  </p:normalViewPr>
  <p:slideViewPr>
    <p:cSldViewPr>
      <p:cViewPr varScale="1">
        <p:scale>
          <a:sx n="64" d="100"/>
          <a:sy n="64" d="100"/>
        </p:scale>
        <p:origin x="176" y="3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</a:gradFill>
      </dgm:spPr>
      <dgm:t>
        <a:bodyPr/>
        <a:lstStyle/>
        <a:p>
          <a:r>
            <a:rPr lang="en-US" dirty="0" smtClean="0"/>
            <a:t>High Level Language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en-US"/>
        </a:p>
      </dgm:t>
    </dgm:pt>
    <dgm:pt modelId="{8EC937D8-BD76-4A12-A3E5-900D5C1E2E05}">
      <dgm:prSet phldrT="[Text]"/>
      <dgm:spPr/>
      <dgm:t>
        <a:bodyPr/>
        <a:lstStyle/>
        <a:p>
          <a:r>
            <a:rPr lang="en-US" dirty="0" smtClean="0"/>
            <a:t>Compiler</a:t>
          </a:r>
          <a:endParaRPr lang="en-US" dirty="0"/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en-US"/>
        </a:p>
      </dgm:t>
    </dgm:pt>
    <dgm:pt modelId="{7133ECF5-4190-4604-AA2F-03C9A0A9210F}">
      <dgm:prSet phldrT="[Text]"/>
      <dgm:spPr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r>
            <a:rPr lang="en-US" dirty="0" smtClean="0"/>
            <a:t>Executable File (Machine Code /Assembly)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taggered process showing 3 tasks arranged one below the other and two downward pointing arrows are used to indicate progression from first task to second task and second task to third task."/>
        </a:ext>
      </dgm:extLs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0" y="0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03000"/>
            </a:gs>
            <a:gs pos="50000">
              <a:srgbClr val="A44A00"/>
            </a:gs>
            <a:gs pos="70000">
              <a:srgbClr val="BC5500"/>
            </a:gs>
            <a:gs pos="100000">
              <a:srgbClr val="F26D00"/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High Level Language</a:t>
          </a:r>
          <a:endParaRPr lang="en-US" sz="2500" kern="1200" dirty="0"/>
        </a:p>
      </dsp:txBody>
      <dsp:txXfrm>
        <a:off x="39238" y="39238"/>
        <a:ext cx="2871019" cy="1261215"/>
      </dsp:txXfrm>
    </dsp:sp>
    <dsp:sp modelId="{CA544AF7-F7B2-4CA5-9251-B4CDB8D06634}">
      <dsp:nvSpPr>
        <dsp:cNvPr id="0" name=""/>
        <dsp:cNvSpPr/>
      </dsp:nvSpPr>
      <dsp:spPr>
        <a:xfrm>
          <a:off x="380880" y="1562972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Compiler</a:t>
          </a:r>
          <a:endParaRPr lang="en-US" sz="2500" kern="1200" dirty="0"/>
        </a:p>
      </dsp:txBody>
      <dsp:txXfrm>
        <a:off x="420118" y="1602210"/>
        <a:ext cx="2986494" cy="1261215"/>
      </dsp:txXfrm>
    </dsp:sp>
    <dsp:sp modelId="{2AE92D3F-F0FA-45DD-BB60-4C6FBC6BC016}">
      <dsp:nvSpPr>
        <dsp:cNvPr id="0" name=""/>
        <dsp:cNvSpPr/>
      </dsp:nvSpPr>
      <dsp:spPr>
        <a:xfrm>
          <a:off x="761761" y="3125945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94404"/>
            </a:gs>
            <a:gs pos="50000">
              <a:srgbClr val="5F6F0F"/>
            </a:gs>
            <a:gs pos="70000">
              <a:srgbClr val="65741A"/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Executable File (Machine Code /Assembly)</a:t>
          </a:r>
          <a:endParaRPr lang="en-US" sz="2500" kern="1200" dirty="0"/>
        </a:p>
      </dsp:txBody>
      <dsp:txXfrm>
        <a:off x="800999" y="3165183"/>
        <a:ext cx="2986494" cy="1261215"/>
      </dsp:txXfrm>
    </dsp:sp>
    <dsp:sp modelId="{9CA877D8-99F8-40A0-89E9-59A61C9A70F4}">
      <dsp:nvSpPr>
        <dsp:cNvPr id="0" name=""/>
        <dsp:cNvSpPr/>
      </dsp:nvSpPr>
      <dsp:spPr>
        <a:xfrm>
          <a:off x="3445850" y="1015932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641780" y="1015932"/>
        <a:ext cx="478939" cy="655276"/>
      </dsp:txXfrm>
    </dsp:sp>
    <dsp:sp modelId="{62643EF2-016C-41F1-8CBC-398422A85727}">
      <dsp:nvSpPr>
        <dsp:cNvPr id="0" name=""/>
        <dsp:cNvSpPr/>
      </dsp:nvSpPr>
      <dsp:spPr>
        <a:xfrm>
          <a:off x="3826731" y="2569974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022661" y="2569974"/>
        <a:ext cx="478939" cy="65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4/26/17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4/26/17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4/26/17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4/26/17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Reverse Engineering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spc="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An introduction to Reverse engineering, the tools and assembly</a:t>
            </a:r>
            <a:endParaRPr lang="en-US" sz="2000" spc="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9863" y="548640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gency FB" panose="020B0503020202020204" pitchFamily="34" charset="0"/>
              </a:rPr>
              <a:t>Chris Estes</a:t>
            </a:r>
            <a:endParaRPr lang="en-US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2812" y="76200"/>
            <a:ext cx="7010400" cy="90137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Franklin Gothic Heavy" panose="020B0903020102020204" pitchFamily="34" charset="0"/>
              </a:rPr>
              <a:t>Our Target: The </a:t>
            </a:r>
            <a:r>
              <a:rPr lang="en-US" sz="4400" i="1" dirty="0" smtClean="0">
                <a:latin typeface="Franklin Gothic Heavy" panose="020B0903020102020204" pitchFamily="34" charset="0"/>
              </a:rPr>
              <a:t>GameBoy</a:t>
            </a:r>
            <a:endParaRPr lang="en-US" sz="4400" i="1" dirty="0">
              <a:latin typeface="Franklin Gothic Heavy" panose="020B09030201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99012" y="1295400"/>
            <a:ext cx="4456521" cy="3588126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Specs</a:t>
            </a:r>
          </a:p>
          <a:p>
            <a:endParaRPr lang="en-US" sz="1800" dirty="0" smtClean="0"/>
          </a:p>
          <a:p>
            <a:r>
              <a:rPr lang="en-US" sz="1800" dirty="0" smtClean="0"/>
              <a:t>CPU </a:t>
            </a:r>
            <a:r>
              <a:rPr lang="en-US" sz="1800" dirty="0"/>
              <a:t>: </a:t>
            </a:r>
            <a:endParaRPr lang="en-US" sz="1800" dirty="0" smtClean="0"/>
          </a:p>
          <a:p>
            <a:r>
              <a:rPr lang="en-US" sz="1800" dirty="0" smtClean="0"/>
              <a:t>Sharp </a:t>
            </a:r>
            <a:r>
              <a:rPr lang="en-US" sz="1800" dirty="0"/>
              <a:t>LR35902 </a:t>
            </a:r>
            <a:r>
              <a:rPr lang="en-US" sz="1800" dirty="0" smtClean="0"/>
              <a:t>@ </a:t>
            </a:r>
            <a:r>
              <a:rPr lang="en-US" sz="1800" dirty="0"/>
              <a:t>4.19 MHz</a:t>
            </a:r>
          </a:p>
          <a:p>
            <a:endParaRPr lang="en-US" sz="1800" dirty="0" smtClean="0"/>
          </a:p>
          <a:p>
            <a:r>
              <a:rPr lang="en-US" sz="1800" dirty="0" smtClean="0"/>
              <a:t>Display</a:t>
            </a:r>
            <a:r>
              <a:rPr lang="en-US" sz="1800" dirty="0"/>
              <a:t>: </a:t>
            </a:r>
            <a:endParaRPr lang="en-US" sz="1800" dirty="0" smtClean="0"/>
          </a:p>
          <a:p>
            <a:r>
              <a:rPr lang="en-US" sz="1800" dirty="0" smtClean="0"/>
              <a:t>2.6” LCD </a:t>
            </a:r>
          </a:p>
          <a:p>
            <a:endParaRPr lang="en-US" sz="1800" dirty="0" smtClean="0"/>
          </a:p>
          <a:p>
            <a:r>
              <a:rPr lang="en-US" sz="1800" dirty="0" smtClean="0"/>
              <a:t>Resolution: </a:t>
            </a:r>
          </a:p>
          <a:p>
            <a:r>
              <a:rPr lang="en-US" sz="1800" dirty="0" smtClean="0"/>
              <a:t>160x144px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Media</a:t>
            </a:r>
            <a:r>
              <a:rPr lang="en-US" sz="1800" dirty="0"/>
              <a:t>: </a:t>
            </a:r>
            <a:endParaRPr lang="en-US" sz="1800" dirty="0" smtClean="0"/>
          </a:p>
          <a:p>
            <a:r>
              <a:rPr lang="en-US" sz="1800" dirty="0" smtClean="0"/>
              <a:t>ROM </a:t>
            </a:r>
            <a:r>
              <a:rPr lang="en-US" sz="1800" dirty="0"/>
              <a:t>Cartridges </a:t>
            </a:r>
          </a:p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52" y="977993"/>
            <a:ext cx="3717459" cy="4508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250" y="304800"/>
            <a:ext cx="3594428" cy="35944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9745" y="3820180"/>
            <a:ext cx="2999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A Gameboy cartridge PCB.</a:t>
            </a:r>
            <a:r>
              <a:rPr lang="en-US" sz="2800" i="1" dirty="0" smtClean="0"/>
              <a:t>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630" y="-9456"/>
            <a:ext cx="6450435" cy="9355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Franklin Gothic Heavy" panose="020B0903020102020204" pitchFamily="34" charset="0"/>
              </a:rPr>
              <a:t>Metroid II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8947" y="69524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Changing bomb timers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686828" y="2797101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198812" y="5455738"/>
            <a:ext cx="6128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DDX0 – Bomb State, DDX1 – Bomb Timer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87" y="1280880"/>
            <a:ext cx="10536120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91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86828" y="2797101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903412" y="5046902"/>
            <a:ext cx="9026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After searching we find that setting the timer is quite simple.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12" y="685800"/>
            <a:ext cx="10555173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86828" y="2797101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46212" y="4192581"/>
            <a:ext cx="924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one (thankfully) was quite simple and very easy to modify.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12" y="1771251"/>
            <a:ext cx="8994630" cy="13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3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412" y="15240"/>
            <a:ext cx="6450435" cy="9355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Franklin Gothic Heavy" panose="020B0903020102020204" pitchFamily="34" charset="0"/>
              </a:rPr>
              <a:t>Super Mario Land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3729" y="719943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How does the score update?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686828" y="2797101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12" y="1371600"/>
            <a:ext cx="10529381" cy="38591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7812" y="5651609"/>
            <a:ext cx="6420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Score is stored at RAM values C0A0 – C0A2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2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914400"/>
            <a:ext cx="10824775" cy="38782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764" y="5181600"/>
            <a:ext cx="806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After a lot of searching, we stumble upon this routine.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059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" y="914400"/>
            <a:ext cx="12039600" cy="2533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1612" y="3886200"/>
            <a:ext cx="62506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Basically HL points to location in ram, </a:t>
            </a:r>
            <a:endParaRPr lang="en-US" sz="2800" dirty="0" smtClean="0"/>
          </a:p>
          <a:p>
            <a:pPr algn="ctr"/>
            <a:r>
              <a:rPr lang="en-US" sz="2800" dirty="0" smtClean="0"/>
              <a:t>point </a:t>
            </a:r>
            <a:r>
              <a:rPr lang="en-US" sz="2800" dirty="0"/>
              <a:t>value is loaded from </a:t>
            </a:r>
            <a:r>
              <a:rPr lang="en-US" sz="2800" dirty="0" smtClean="0"/>
              <a:t>register D, </a:t>
            </a:r>
          </a:p>
          <a:p>
            <a:pPr algn="ctr"/>
            <a:r>
              <a:rPr lang="en-US" sz="2800" dirty="0" smtClean="0"/>
              <a:t>then </a:t>
            </a:r>
            <a:r>
              <a:rPr lang="en-US" sz="2800" dirty="0"/>
              <a:t>moved to </a:t>
            </a:r>
            <a:r>
              <a:rPr lang="en-US" sz="2800" dirty="0" smtClean="0"/>
              <a:t>register A</a:t>
            </a:r>
            <a:r>
              <a:rPr lang="en-US" sz="2800" dirty="0"/>
              <a:t>, </a:t>
            </a:r>
            <a:endParaRPr lang="en-US" sz="2800" dirty="0" smtClean="0"/>
          </a:p>
          <a:p>
            <a:pPr algn="ctr"/>
            <a:r>
              <a:rPr lang="en-US" sz="2800" dirty="0" smtClean="0"/>
              <a:t>and </a:t>
            </a:r>
            <a:r>
              <a:rPr lang="en-US" sz="2800" dirty="0"/>
              <a:t>score is tabulated and stored back to </a:t>
            </a:r>
            <a:endParaRPr lang="en-US" sz="2800" dirty="0" smtClean="0"/>
          </a:p>
          <a:p>
            <a:pPr algn="ctr"/>
            <a:r>
              <a:rPr lang="en-US" sz="2800" dirty="0" smtClean="0"/>
              <a:t>target </a:t>
            </a:r>
            <a:r>
              <a:rPr lang="en-US" sz="2800" dirty="0"/>
              <a:t>RAM </a:t>
            </a:r>
            <a:r>
              <a:rPr lang="en-US" sz="2800" dirty="0" smtClean="0"/>
              <a:t>Location.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68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52400"/>
            <a:ext cx="7288635" cy="935536"/>
          </a:xfrm>
        </p:spPr>
        <p:txBody>
          <a:bodyPr/>
          <a:lstStyle/>
          <a:p>
            <a:r>
              <a:rPr lang="en-US" dirty="0" smtClean="0">
                <a:latin typeface="Franklin Gothic Heavy" panose="020B0903020102020204" pitchFamily="34" charset="0"/>
              </a:rPr>
              <a:t>Things to remember: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8471" y="1295400"/>
            <a:ext cx="1091407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/>
              <a:t>Assembly can be a valuable asset, it’s quite confusing at first </a:t>
            </a:r>
          </a:p>
          <a:p>
            <a:r>
              <a:rPr lang="en-US" sz="2800" dirty="0" smtClean="0"/>
              <a:t>but debugging a program (that you have source code access </a:t>
            </a:r>
          </a:p>
          <a:p>
            <a:r>
              <a:rPr lang="en-US" sz="2800" dirty="0" smtClean="0"/>
              <a:t>to or not) is an invaluable tool for fixing problems!</a:t>
            </a:r>
          </a:p>
          <a:p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Reverse Engineering is a challenging process but you’ll learn quite a lot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bout a program and the architecture it’s designed for</a:t>
            </a:r>
          </a:p>
          <a:p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Don’t ever be afraid to dive into assembly, it may look scary but </a:t>
            </a:r>
          </a:p>
          <a:p>
            <a:r>
              <a:rPr lang="en-US" sz="2800" dirty="0" smtClean="0"/>
              <a:t>given enough time you can figure things out and will learn </a:t>
            </a:r>
          </a:p>
          <a:p>
            <a:r>
              <a:rPr lang="en-US" sz="2800" dirty="0" smtClean="0"/>
              <a:t>a lot of useful info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98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812" y="2971800"/>
            <a:ext cx="4088236" cy="122093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Franklin Gothic Heavy" panose="020B0903020102020204" pitchFamily="34" charset="0"/>
              </a:rPr>
              <a:t>THE END!</a:t>
            </a:r>
            <a:endParaRPr lang="en-US" sz="66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0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Heavy" panose="020B0903020102020204" pitchFamily="34" charset="0"/>
              </a:rPr>
              <a:t>What is Reverse Engineering?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</a:t>
            </a:r>
            <a:r>
              <a:rPr lang="en-US" dirty="0"/>
              <a:t>take a final product (e.g. a compiled program) and attempt to break it down and understand what it’s doing, and possibly modifying it for a new purpose.</a:t>
            </a:r>
            <a:endParaRPr lang="en-US" dirty="0" smtClean="0"/>
          </a:p>
          <a:p>
            <a:r>
              <a:rPr lang="en-US" dirty="0" smtClean="0"/>
              <a:t>This involves the use of specialized tools such as </a:t>
            </a:r>
            <a:r>
              <a:rPr lang="en-US" b="1" i="1" dirty="0" smtClean="0"/>
              <a:t>debuggers</a:t>
            </a:r>
            <a:r>
              <a:rPr lang="en-US" dirty="0" smtClean="0"/>
              <a:t> and </a:t>
            </a:r>
            <a:r>
              <a:rPr lang="en-US" b="1" i="1" dirty="0" smtClean="0"/>
              <a:t>disassemblers</a:t>
            </a:r>
          </a:p>
          <a:p>
            <a:r>
              <a:rPr lang="en-US" i="1" u="sng" dirty="0" smtClean="0"/>
              <a:t>Debuggers</a:t>
            </a:r>
            <a:r>
              <a:rPr lang="en-US" dirty="0" smtClean="0"/>
              <a:t> allow you monitor things live as they happen</a:t>
            </a:r>
          </a:p>
          <a:p>
            <a:r>
              <a:rPr lang="en-US" i="1" u="sng" dirty="0" smtClean="0"/>
              <a:t>Disassemblers</a:t>
            </a:r>
            <a:r>
              <a:rPr lang="en-US" dirty="0" smtClean="0"/>
              <a:t> attempt to analyze the program and show you what it looks like in assembly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Franklin Gothic Heavy" panose="020B0903020102020204" pitchFamily="34" charset="0"/>
              </a:rPr>
              <a:t>Why would you need to reverse engineer something?</a:t>
            </a:r>
            <a:endParaRPr lang="en-US" sz="3000" dirty="0">
              <a:latin typeface="Franklin Gothic Heavy" panose="020B09030201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have a program that you don’t have the source code for but what to find out how it does things</a:t>
            </a:r>
          </a:p>
          <a:p>
            <a:r>
              <a:rPr lang="en-US" dirty="0"/>
              <a:t>I</a:t>
            </a:r>
            <a:r>
              <a:rPr lang="en-US" dirty="0" smtClean="0"/>
              <a:t>mproving/modifying something you don’t have the source code for</a:t>
            </a:r>
            <a:endParaRPr lang="en-US" b="1" i="1" dirty="0" smtClean="0"/>
          </a:p>
          <a:p>
            <a:r>
              <a:rPr lang="en-US" dirty="0" smtClean="0"/>
              <a:t>This may not be legal for every program out there, so exercise it with caution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81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latin typeface="Franklin Gothic Heavy" panose="020B0903020102020204" pitchFamily="34" charset="0"/>
              </a:rPr>
              <a:t>We’ll be looking at reverse engineering </a:t>
            </a:r>
            <a:br>
              <a:rPr lang="en-US" i="1" dirty="0" smtClean="0">
                <a:latin typeface="Franklin Gothic Heavy" panose="020B0903020102020204" pitchFamily="34" charset="0"/>
              </a:rPr>
            </a:br>
            <a:r>
              <a:rPr lang="en-US" i="1" dirty="0" smtClean="0">
                <a:latin typeface="Franklin Gothic Heavy" panose="020B0903020102020204" pitchFamily="34" charset="0"/>
              </a:rPr>
              <a:t>through “romhacking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2" y="2286000"/>
            <a:ext cx="6022514" cy="3657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2057400"/>
            <a:ext cx="457771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Heavy" panose="020B0903020102020204" pitchFamily="34" charset="0"/>
              </a:rPr>
              <a:t>Why romhacking?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in a bit of a grey area, however, many hobbyists have written highly specialized and useful debuggers/emulators that can help one learn this process</a:t>
            </a:r>
          </a:p>
          <a:p>
            <a:r>
              <a:rPr lang="en-US" dirty="0" smtClean="0"/>
              <a:t>A game is a good way to break into reverse engineering (and by extension assembly)</a:t>
            </a:r>
          </a:p>
          <a:p>
            <a:r>
              <a:rPr lang="en-US" dirty="0" smtClean="0"/>
              <a:t>It’ll be easier to work with gameplay concepts as things we want to find/alter</a:t>
            </a:r>
          </a:p>
        </p:txBody>
      </p:sp>
    </p:spTree>
    <p:extLst>
      <p:ext uri="{BB962C8B-B14F-4D97-AF65-F5344CB8AC3E}">
        <p14:creationId xmlns:p14="http://schemas.microsoft.com/office/powerpoint/2010/main" val="19359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Heavy" panose="020B0903020102020204" pitchFamily="34" charset="0"/>
              </a:rPr>
              <a:t>Why does it have to be in assembly?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is no real way to convert something back from a compiled format to the original source code</a:t>
            </a:r>
            <a:endParaRPr lang="en-US" dirty="0"/>
          </a:p>
          <a:p>
            <a:r>
              <a:rPr lang="en-US" dirty="0" smtClean="0"/>
              <a:t>The best we can manage is turning it back into assembly</a:t>
            </a:r>
            <a:endParaRPr lang="en-US" dirty="0"/>
          </a:p>
          <a:p>
            <a:r>
              <a:rPr lang="en-US" dirty="0" smtClean="0"/>
              <a:t>Don’t be scared of assembly! It is daunting at first but it’s a good skill to have</a:t>
            </a:r>
            <a:endParaRPr lang="en-US" dirty="0"/>
          </a:p>
        </p:txBody>
      </p:sp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6754051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412" y="15240"/>
            <a:ext cx="6450435" cy="9355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Franklin Gothic Heavy" panose="020B0903020102020204" pitchFamily="34" charset="0"/>
              </a:rPr>
              <a:t>The CPU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612" y="950776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Registers</a:t>
            </a:r>
            <a:r>
              <a:rPr lang="en-US" dirty="0" smtClean="0"/>
              <a:t> – storage locations, values move around here</a:t>
            </a:r>
          </a:p>
          <a:p>
            <a:endParaRPr lang="en-US" dirty="0" smtClean="0"/>
          </a:p>
          <a:p>
            <a:r>
              <a:rPr lang="en-US" b="1" i="1" dirty="0" smtClean="0"/>
              <a:t>Processor Status/Flag Register</a:t>
            </a:r>
            <a:r>
              <a:rPr lang="en-US" i="1" dirty="0" smtClean="0"/>
              <a:t> </a:t>
            </a:r>
            <a:r>
              <a:rPr lang="en-US" dirty="0" smtClean="0"/>
              <a:t>– keeps track of flags that are set during calculations</a:t>
            </a:r>
          </a:p>
          <a:p>
            <a:endParaRPr lang="en-US" dirty="0" smtClean="0"/>
          </a:p>
          <a:p>
            <a:r>
              <a:rPr lang="en-US" b="1" i="1" dirty="0" smtClean="0"/>
              <a:t>Program Counter </a:t>
            </a:r>
            <a:r>
              <a:rPr lang="en-US" dirty="0" smtClean="0"/>
              <a:t>– address of current instruction</a:t>
            </a:r>
          </a:p>
          <a:p>
            <a:endParaRPr lang="en-US" dirty="0"/>
          </a:p>
          <a:p>
            <a:r>
              <a:rPr lang="en-US" b="1" i="1" dirty="0" smtClean="0"/>
              <a:t>Stack Pointer </a:t>
            </a:r>
            <a:r>
              <a:rPr lang="en-US" dirty="0" smtClean="0"/>
              <a:t>– keeps track of call stack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612" y="863301"/>
            <a:ext cx="2917100" cy="18907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86828" y="2797101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062" y="4841687"/>
            <a:ext cx="3314700" cy="1257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612" y="4903599"/>
            <a:ext cx="35718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8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7288635" cy="1164136"/>
          </a:xfrm>
        </p:spPr>
        <p:txBody>
          <a:bodyPr/>
          <a:lstStyle/>
          <a:p>
            <a:r>
              <a:rPr lang="en-US" dirty="0" smtClean="0">
                <a:latin typeface="Franklin Gothic Heavy" panose="020B0903020102020204" pitchFamily="34" charset="0"/>
              </a:rPr>
              <a:t>Assembly Basics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1164136"/>
            <a:ext cx="5715000" cy="698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22672" y="1928597"/>
            <a:ext cx="2848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very basic example.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17170" y="1295400"/>
            <a:ext cx="7368684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Basic operators: 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add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sub</a:t>
            </a:r>
            <a:r>
              <a:rPr lang="en-US" sz="2000" dirty="0"/>
              <a:t>,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mul</a:t>
            </a:r>
            <a:r>
              <a:rPr lang="en-US" sz="2000" dirty="0"/>
              <a:t>*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div</a:t>
            </a:r>
            <a:r>
              <a:rPr lang="en-US" sz="2000" dirty="0" smtClean="0"/>
              <a:t>* </a:t>
            </a:r>
            <a:endParaRPr lang="en-US" sz="2000" b="1" dirty="0" smtClean="0"/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mov</a:t>
            </a:r>
            <a:r>
              <a:rPr lang="en-US" sz="2000" b="1" dirty="0" smtClean="0"/>
              <a:t> </a:t>
            </a:r>
            <a:r>
              <a:rPr lang="en-US" sz="2000" dirty="0" smtClean="0"/>
              <a:t>(move):</a:t>
            </a:r>
          </a:p>
          <a:p>
            <a:r>
              <a:rPr lang="en-US" sz="2000" dirty="0" smtClean="0"/>
              <a:t>copies </a:t>
            </a:r>
            <a:r>
              <a:rPr lang="en-US" sz="2000" dirty="0"/>
              <a:t>value from source and puts it into the destination. </a:t>
            </a:r>
            <a:endParaRPr lang="en-US" sz="2000" dirty="0" smtClean="0"/>
          </a:p>
          <a:p>
            <a:r>
              <a:rPr lang="en-US" sz="2000" dirty="0" smtClean="0"/>
              <a:t>You will probably see this instruction a lot.</a:t>
            </a:r>
            <a:endParaRPr lang="en-US" sz="2000" b="1" dirty="0" smtClean="0"/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jmp</a:t>
            </a:r>
            <a:r>
              <a:rPr lang="en-US" sz="2000" b="1" dirty="0" smtClean="0"/>
              <a:t> </a:t>
            </a:r>
            <a:r>
              <a:rPr lang="en-US" sz="2000" dirty="0"/>
              <a:t>(jump) and other conditional jumps: </a:t>
            </a:r>
            <a:endParaRPr lang="en-US" sz="2000" dirty="0" smtClean="0"/>
          </a:p>
          <a:p>
            <a:r>
              <a:rPr lang="en-US" sz="2000" dirty="0" smtClean="0"/>
              <a:t>used </a:t>
            </a:r>
            <a:r>
              <a:rPr lang="en-US" sz="2000" dirty="0"/>
              <a:t>to hop to certain </a:t>
            </a:r>
            <a:r>
              <a:rPr lang="en-US" sz="2000" dirty="0" smtClean="0"/>
              <a:t>addresses</a:t>
            </a:r>
            <a:endParaRPr lang="en-US" sz="2000" b="1" dirty="0" smtClean="0"/>
          </a:p>
          <a:p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nop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no operation (I believe it’s used for when you need to wait)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r>
              <a:rPr lang="en-US" sz="1800" i="1" dirty="0" smtClean="0"/>
              <a:t>*older, simpler </a:t>
            </a:r>
            <a:r>
              <a:rPr lang="en-US" sz="1800" i="1" dirty="0"/>
              <a:t>CPUs might not have those luxuries, you may have to do </a:t>
            </a:r>
            <a:r>
              <a:rPr lang="en-US" sz="1800" i="1" dirty="0" smtClean="0"/>
              <a:t>your </a:t>
            </a:r>
          </a:p>
          <a:p>
            <a:r>
              <a:rPr lang="en-US" sz="1800" i="1" dirty="0"/>
              <a:t>m</a:t>
            </a:r>
            <a:r>
              <a:rPr lang="en-US" sz="1800" i="1" dirty="0" smtClean="0"/>
              <a:t>ultiplication/division </a:t>
            </a:r>
            <a:r>
              <a:rPr lang="en-US" sz="1800" i="1" dirty="0"/>
              <a:t>through </a:t>
            </a:r>
            <a:r>
              <a:rPr lang="en-US" sz="1800" i="1" dirty="0" smtClean="0"/>
              <a:t>bit-shifting</a:t>
            </a:r>
            <a:r>
              <a:rPr lang="en-US" dirty="0" smtClean="0"/>
              <a:t> </a:t>
            </a:r>
            <a:endParaRPr lang="en-US" dirty="0"/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20064" y="6096000"/>
            <a:ext cx="5768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u="sng" dirty="0" smtClean="0">
                <a:solidFill>
                  <a:srgbClr val="FF0000"/>
                </a:solidFill>
              </a:rPr>
              <a:t>I highly recommend keeping a reference </a:t>
            </a:r>
          </a:p>
          <a:p>
            <a:pPr algn="ctr"/>
            <a:r>
              <a:rPr lang="en-US" sz="1800" i="1" u="sng" dirty="0" smtClean="0">
                <a:solidFill>
                  <a:srgbClr val="FF0000"/>
                </a:solidFill>
              </a:rPr>
              <a:t>document up while working on assembly to make it simpler.</a:t>
            </a:r>
            <a:endParaRPr lang="en-US" sz="18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9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152400"/>
            <a:ext cx="10489036" cy="85933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Franklin Gothic Heavy" panose="020B0903020102020204" pitchFamily="34" charset="0"/>
              </a:rPr>
              <a:t>Basic approach to reverse engineering</a:t>
            </a:r>
            <a:endParaRPr lang="en-US" sz="44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612" y="1295400"/>
            <a:ext cx="105249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Task we want to accomplish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-&gt; hunt for relevant info (such as RAM addresses &amp; values)</a:t>
            </a:r>
          </a:p>
          <a:p>
            <a:r>
              <a:rPr lang="en-US" sz="2800" dirty="0" smtClean="0"/>
              <a:t>-&gt; set breakpoints (freeze CPU during a certain action)</a:t>
            </a:r>
          </a:p>
          <a:p>
            <a:r>
              <a:rPr lang="en-US" sz="2800" dirty="0" smtClean="0"/>
              <a:t>-&gt; slowly trace through instructions and attempting to figure things out</a:t>
            </a:r>
          </a:p>
          <a:p>
            <a:r>
              <a:rPr lang="en-US" sz="2800" dirty="0" smtClean="0"/>
              <a:t>-&gt; modify (test &amp; check) OR document how it works</a:t>
            </a:r>
          </a:p>
        </p:txBody>
      </p:sp>
    </p:spTree>
    <p:extLst>
      <p:ext uri="{BB962C8B-B14F-4D97-AF65-F5344CB8AC3E}">
        <p14:creationId xmlns:p14="http://schemas.microsoft.com/office/powerpoint/2010/main" val="267924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648</TotalTime>
  <Words>715</Words>
  <Application>Microsoft Macintosh PowerPoint</Application>
  <PresentationFormat>Custom</PresentationFormat>
  <Paragraphs>99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Agency FB</vt:lpstr>
      <vt:lpstr>Arial Unicode MS</vt:lpstr>
      <vt:lpstr>Calibri</vt:lpstr>
      <vt:lpstr>Franklin Gothic Heavy</vt:lpstr>
      <vt:lpstr>Arial</vt:lpstr>
      <vt:lpstr>Tech 16x9</vt:lpstr>
      <vt:lpstr>Reverse Engineering</vt:lpstr>
      <vt:lpstr>What is Reverse Engineering?</vt:lpstr>
      <vt:lpstr>Why would you need to reverse engineer something?</vt:lpstr>
      <vt:lpstr>We’ll be looking at reverse engineering  through “romhacking”</vt:lpstr>
      <vt:lpstr>Why romhacking?</vt:lpstr>
      <vt:lpstr>Why does it have to be in assembly?</vt:lpstr>
      <vt:lpstr>The CPU</vt:lpstr>
      <vt:lpstr>Assembly Basics</vt:lpstr>
      <vt:lpstr>Basic approach to reverse engineering</vt:lpstr>
      <vt:lpstr>Our Target: The GameBoy</vt:lpstr>
      <vt:lpstr>Metroid II</vt:lpstr>
      <vt:lpstr>PowerPoint Presentation</vt:lpstr>
      <vt:lpstr>PowerPoint Presentation</vt:lpstr>
      <vt:lpstr>Super Mario Land</vt:lpstr>
      <vt:lpstr>PowerPoint Presentation</vt:lpstr>
      <vt:lpstr>PowerPoint Presentation</vt:lpstr>
      <vt:lpstr>Things to remember: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Engineering</dc:title>
  <dc:creator>Chris</dc:creator>
  <cp:lastModifiedBy>alex stoykov</cp:lastModifiedBy>
  <cp:revision>70</cp:revision>
  <dcterms:created xsi:type="dcterms:W3CDTF">2017-03-30T16:42:55Z</dcterms:created>
  <dcterms:modified xsi:type="dcterms:W3CDTF">2017-04-26T18:51:32Z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