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3"/>
  </p:notesMasterIdLst>
  <p:handoutMasterIdLst>
    <p:handoutMasterId r:id="rId24"/>
  </p:handoutMasterIdLst>
  <p:sldIdLst>
    <p:sldId id="257" r:id="rId5"/>
    <p:sldId id="268" r:id="rId6"/>
    <p:sldId id="272" r:id="rId7"/>
    <p:sldId id="273" r:id="rId8"/>
    <p:sldId id="274" r:id="rId9"/>
    <p:sldId id="270" r:id="rId10"/>
    <p:sldId id="275" r:id="rId11"/>
    <p:sldId id="276" r:id="rId12"/>
    <p:sldId id="277" r:id="rId13"/>
    <p:sldId id="259" r:id="rId14"/>
    <p:sldId id="282" r:id="rId15"/>
    <p:sldId id="283" r:id="rId16"/>
    <p:sldId id="284" r:id="rId17"/>
    <p:sldId id="279" r:id="rId18"/>
    <p:sldId id="278" r:id="rId19"/>
    <p:sldId id="280" r:id="rId20"/>
    <p:sldId id="285" r:id="rId21"/>
    <p:sldId id="286" r:id="rId22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4404"/>
    <a:srgbClr val="5F6F0F"/>
    <a:srgbClr val="718412"/>
    <a:srgbClr val="65741A"/>
    <a:srgbClr val="70811D"/>
    <a:srgbClr val="7B8D1F"/>
    <a:srgbClr val="839721"/>
    <a:srgbClr val="95AB25"/>
    <a:srgbClr val="BC5500"/>
    <a:srgbClr val="C45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4" autoAdjust="0"/>
    <p:restoredTop sz="94013"/>
  </p:normalViewPr>
  <p:slideViewPr>
    <p:cSldViewPr>
      <p:cViewPr varScale="1">
        <p:scale>
          <a:sx n="64" d="100"/>
          <a:sy n="64" d="100"/>
        </p:scale>
        <p:origin x="176" y="320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7942A0-B7D2-4B14-8FEA-55FC702F5BE7}" type="doc">
      <dgm:prSet loTypeId="urn:microsoft.com/office/officeart/2005/8/layout/vProcess5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95A5E99-E976-4550-8F80-53CC813F2F5A}">
      <dgm:prSet phldrT="[Text]"/>
      <dgm:spPr>
        <a:gradFill rotWithShape="0">
          <a:gsLst>
            <a:gs pos="0">
              <a:srgbClr val="703000"/>
            </a:gs>
            <a:gs pos="50000">
              <a:srgbClr val="A44A00"/>
            </a:gs>
            <a:gs pos="70000">
              <a:srgbClr val="BC5500"/>
            </a:gs>
            <a:gs pos="100000">
              <a:srgbClr val="F26D00"/>
            </a:gs>
          </a:gsLst>
        </a:gradFill>
      </dgm:spPr>
      <dgm:t>
        <a:bodyPr/>
        <a:lstStyle/>
        <a:p>
          <a:r>
            <a:rPr lang="en-US" dirty="0" smtClean="0"/>
            <a:t>High Level Language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 descr="Staggered process showing 3 tasks arranged one below the other and two downward pointing arrows are used to indicate progression from first task to second task and second task to third task."/>
        </a:ext>
      </dgm:extLst>
    </dgm:pt>
    <dgm:pt modelId="{03339A0D-5DC0-4B29-8353-C5AEBFD4DE86}" type="parTrans" cxnId="{D1A4D8E6-F04E-4AB1-8D0C-63DC7AB1E81F}">
      <dgm:prSet/>
      <dgm:spPr/>
      <dgm:t>
        <a:bodyPr/>
        <a:lstStyle/>
        <a:p>
          <a:endParaRPr lang="en-US"/>
        </a:p>
      </dgm:t>
    </dgm:pt>
    <dgm:pt modelId="{8877691F-1B60-4485-9174-DDEC7EE68B70}" type="sibTrans" cxnId="{D1A4D8E6-F04E-4AB1-8D0C-63DC7AB1E81F}">
      <dgm:prSet/>
      <dgm:spPr/>
      <dgm:t>
        <a:bodyPr/>
        <a:lstStyle/>
        <a:p>
          <a:endParaRPr lang="en-US"/>
        </a:p>
      </dgm:t>
    </dgm:pt>
    <dgm:pt modelId="{8EC937D8-BD76-4A12-A3E5-900D5C1E2E05}">
      <dgm:prSet phldrT="[Text]"/>
      <dgm:spPr/>
      <dgm:t>
        <a:bodyPr/>
        <a:lstStyle/>
        <a:p>
          <a:r>
            <a:rPr lang="en-US" dirty="0" smtClean="0"/>
            <a:t>Compiler</a:t>
          </a:r>
          <a:endParaRPr lang="en-US" dirty="0"/>
        </a:p>
      </dgm:t>
    </dgm:pt>
    <dgm:pt modelId="{8265EE85-9851-494E-A6D3-1CDACE947DF3}" type="parTrans" cxnId="{43DC8383-AEE5-490C-A8E5-1F216F2B8FE6}">
      <dgm:prSet/>
      <dgm:spPr/>
      <dgm:t>
        <a:bodyPr/>
        <a:lstStyle/>
        <a:p>
          <a:endParaRPr lang="en-US"/>
        </a:p>
      </dgm:t>
    </dgm:pt>
    <dgm:pt modelId="{B3EFD4A5-9FA1-4ABE-B722-05162509509B}" type="sibTrans" cxnId="{43DC8383-AEE5-490C-A8E5-1F216F2B8FE6}">
      <dgm:prSet/>
      <dgm:spPr/>
      <dgm:t>
        <a:bodyPr/>
        <a:lstStyle/>
        <a:p>
          <a:endParaRPr lang="en-US"/>
        </a:p>
      </dgm:t>
    </dgm:pt>
    <dgm:pt modelId="{7133ECF5-4190-4604-AA2F-03C9A0A9210F}">
      <dgm:prSet phldrT="[Text]"/>
      <dgm:spPr>
        <a:gradFill rotWithShape="0">
          <a:gsLst>
            <a:gs pos="0">
              <a:srgbClr val="394404"/>
            </a:gs>
            <a:gs pos="50000">
              <a:srgbClr val="5F6F0F"/>
            </a:gs>
            <a:gs pos="70000">
              <a:srgbClr val="65741A"/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55000"/>
              </a:schemeClr>
            </a:gs>
          </a:gsLst>
        </a:gradFill>
      </dgm:spPr>
      <dgm:t>
        <a:bodyPr/>
        <a:lstStyle/>
        <a:p>
          <a:r>
            <a:rPr lang="en-US" dirty="0" smtClean="0"/>
            <a:t>Executable File (Machine Code /Assembly)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 descr="Staggered process showing 3 tasks arranged one below the other and two downward pointing arrows are used to indicate progression from first task to second task and second task to third task."/>
        </a:ext>
      </dgm:extLst>
    </dgm:pt>
    <dgm:pt modelId="{7D1B29D7-21DD-436A-8F7C-E87DE53C1431}" type="parTrans" cxnId="{011A9761-E983-4C7D-AB1D-2038261D8FF8}">
      <dgm:prSet/>
      <dgm:spPr/>
      <dgm:t>
        <a:bodyPr/>
        <a:lstStyle/>
        <a:p>
          <a:endParaRPr lang="en-US"/>
        </a:p>
      </dgm:t>
    </dgm:pt>
    <dgm:pt modelId="{46037378-034A-4662-877A-B53E1DA069A3}" type="sibTrans" cxnId="{011A9761-E983-4C7D-AB1D-2038261D8FF8}">
      <dgm:prSet/>
      <dgm:spPr/>
      <dgm:t>
        <a:bodyPr/>
        <a:lstStyle/>
        <a:p>
          <a:endParaRPr lang="en-US"/>
        </a:p>
      </dgm:t>
    </dgm:pt>
    <dgm:pt modelId="{1D84D8B6-AB32-4491-B5D2-EFE3D7668B88}" type="pres">
      <dgm:prSet presAssocID="{CD7942A0-B7D2-4B14-8FEA-55FC702F5BE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E0E8213-E460-4EB7-9A92-C2B1CC553F0D}" type="pres">
      <dgm:prSet presAssocID="{CD7942A0-B7D2-4B14-8FEA-55FC702F5BE7}" presName="dummyMaxCanvas" presStyleCnt="0">
        <dgm:presLayoutVars/>
      </dgm:prSet>
      <dgm:spPr/>
    </dgm:pt>
    <dgm:pt modelId="{124EF20B-D98C-45B2-BB13-7B93B5373CEB}" type="pres">
      <dgm:prSet presAssocID="{CD7942A0-B7D2-4B14-8FEA-55FC702F5BE7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544AF7-F7B2-4CA5-9251-B4CDB8D06634}" type="pres">
      <dgm:prSet presAssocID="{CD7942A0-B7D2-4B14-8FEA-55FC702F5BE7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E92D3F-F0FA-45DD-BB60-4C6FBC6BC016}" type="pres">
      <dgm:prSet presAssocID="{CD7942A0-B7D2-4B14-8FEA-55FC702F5BE7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A877D8-99F8-40A0-89E9-59A61C9A70F4}" type="pres">
      <dgm:prSet presAssocID="{CD7942A0-B7D2-4B14-8FEA-55FC702F5BE7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643EF2-016C-41F1-8CBC-398422A85727}" type="pres">
      <dgm:prSet presAssocID="{CD7942A0-B7D2-4B14-8FEA-55FC702F5BE7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2F6994-DA87-4497-BFC7-DD9D6EC5315F}" type="pres">
      <dgm:prSet presAssocID="{CD7942A0-B7D2-4B14-8FEA-55FC702F5BE7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6C48CB-E452-4B79-A9B9-4C9A90B47960}" type="pres">
      <dgm:prSet presAssocID="{CD7942A0-B7D2-4B14-8FEA-55FC702F5BE7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1D264E-E285-4E5C-8EB7-762CD501BE72}" type="pres">
      <dgm:prSet presAssocID="{CD7942A0-B7D2-4B14-8FEA-55FC702F5BE7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E7038C-2CC0-496B-88A0-60396CDC31E4}" type="presOf" srcId="{7133ECF5-4190-4604-AA2F-03C9A0A9210F}" destId="{A31D264E-E285-4E5C-8EB7-762CD501BE72}" srcOrd="1" destOrd="0" presId="urn:microsoft.com/office/officeart/2005/8/layout/vProcess5"/>
    <dgm:cxn modelId="{C2D0E194-BD14-4AD2-9E3A-CE984C34B6CD}" type="presOf" srcId="{CD7942A0-B7D2-4B14-8FEA-55FC702F5BE7}" destId="{1D84D8B6-AB32-4491-B5D2-EFE3D7668B88}" srcOrd="0" destOrd="0" presId="urn:microsoft.com/office/officeart/2005/8/layout/vProcess5"/>
    <dgm:cxn modelId="{12FC7FDE-4033-4970-A683-61DE6FA84E89}" type="presOf" srcId="{8877691F-1B60-4485-9174-DDEC7EE68B70}" destId="{9CA877D8-99F8-40A0-89E9-59A61C9A70F4}" srcOrd="0" destOrd="0" presId="urn:microsoft.com/office/officeart/2005/8/layout/vProcess5"/>
    <dgm:cxn modelId="{BB374C9D-646D-46E6-89B4-117F0E21BA34}" type="presOf" srcId="{8EC937D8-BD76-4A12-A3E5-900D5C1E2E05}" destId="{916C48CB-E452-4B79-A9B9-4C9A90B47960}" srcOrd="1" destOrd="0" presId="urn:microsoft.com/office/officeart/2005/8/layout/vProcess5"/>
    <dgm:cxn modelId="{011A9761-E983-4C7D-AB1D-2038261D8FF8}" srcId="{CD7942A0-B7D2-4B14-8FEA-55FC702F5BE7}" destId="{7133ECF5-4190-4604-AA2F-03C9A0A9210F}" srcOrd="2" destOrd="0" parTransId="{7D1B29D7-21DD-436A-8F7C-E87DE53C1431}" sibTransId="{46037378-034A-4662-877A-B53E1DA069A3}"/>
    <dgm:cxn modelId="{7C007CEB-6418-4EA7-9CB6-5B93D0C655E6}" type="presOf" srcId="{095A5E99-E976-4550-8F80-53CC813F2F5A}" destId="{7A2F6994-DA87-4497-BFC7-DD9D6EC5315F}" srcOrd="1" destOrd="0" presId="urn:microsoft.com/office/officeart/2005/8/layout/vProcess5"/>
    <dgm:cxn modelId="{D1A4D8E6-F04E-4AB1-8D0C-63DC7AB1E81F}" srcId="{CD7942A0-B7D2-4B14-8FEA-55FC702F5BE7}" destId="{095A5E99-E976-4550-8F80-53CC813F2F5A}" srcOrd="0" destOrd="0" parTransId="{03339A0D-5DC0-4B29-8353-C5AEBFD4DE86}" sibTransId="{8877691F-1B60-4485-9174-DDEC7EE68B70}"/>
    <dgm:cxn modelId="{6CF7D6F9-A5F2-48E3-AF5C-A2074559AE21}" type="presOf" srcId="{B3EFD4A5-9FA1-4ABE-B722-05162509509B}" destId="{62643EF2-016C-41F1-8CBC-398422A85727}" srcOrd="0" destOrd="0" presId="urn:microsoft.com/office/officeart/2005/8/layout/vProcess5"/>
    <dgm:cxn modelId="{5A89A138-BC1A-490F-935E-2EC3F74E8E18}" type="presOf" srcId="{7133ECF5-4190-4604-AA2F-03C9A0A9210F}" destId="{2AE92D3F-F0FA-45DD-BB60-4C6FBC6BC016}" srcOrd="0" destOrd="0" presId="urn:microsoft.com/office/officeart/2005/8/layout/vProcess5"/>
    <dgm:cxn modelId="{8A063A46-8F8D-405A-B2D6-6495FA638F46}" type="presOf" srcId="{8EC937D8-BD76-4A12-A3E5-900D5C1E2E05}" destId="{CA544AF7-F7B2-4CA5-9251-B4CDB8D06634}" srcOrd="0" destOrd="0" presId="urn:microsoft.com/office/officeart/2005/8/layout/vProcess5"/>
    <dgm:cxn modelId="{A071614A-8A85-47B2-A113-0652CAB9B428}" type="presOf" srcId="{095A5E99-E976-4550-8F80-53CC813F2F5A}" destId="{124EF20B-D98C-45B2-BB13-7B93B5373CEB}" srcOrd="0" destOrd="0" presId="urn:microsoft.com/office/officeart/2005/8/layout/vProcess5"/>
    <dgm:cxn modelId="{43DC8383-AEE5-490C-A8E5-1F216F2B8FE6}" srcId="{CD7942A0-B7D2-4B14-8FEA-55FC702F5BE7}" destId="{8EC937D8-BD76-4A12-A3E5-900D5C1E2E05}" srcOrd="1" destOrd="0" parTransId="{8265EE85-9851-494E-A6D3-1CDACE947DF3}" sibTransId="{B3EFD4A5-9FA1-4ABE-B722-05162509509B}"/>
    <dgm:cxn modelId="{768DB908-A4BF-48A6-A740-5DD0CBAFBB11}" type="presParOf" srcId="{1D84D8B6-AB32-4491-B5D2-EFE3D7668B88}" destId="{3E0E8213-E460-4EB7-9A92-C2B1CC553F0D}" srcOrd="0" destOrd="0" presId="urn:microsoft.com/office/officeart/2005/8/layout/vProcess5"/>
    <dgm:cxn modelId="{A8B17D3B-E670-4FE0-A845-244C702B8151}" type="presParOf" srcId="{1D84D8B6-AB32-4491-B5D2-EFE3D7668B88}" destId="{124EF20B-D98C-45B2-BB13-7B93B5373CEB}" srcOrd="1" destOrd="0" presId="urn:microsoft.com/office/officeart/2005/8/layout/vProcess5"/>
    <dgm:cxn modelId="{1E8E2D8B-A980-4080-A16E-1F74528DE4D0}" type="presParOf" srcId="{1D84D8B6-AB32-4491-B5D2-EFE3D7668B88}" destId="{CA544AF7-F7B2-4CA5-9251-B4CDB8D06634}" srcOrd="2" destOrd="0" presId="urn:microsoft.com/office/officeart/2005/8/layout/vProcess5"/>
    <dgm:cxn modelId="{7992440C-9F36-432D-90EE-E2A708CEB38B}" type="presParOf" srcId="{1D84D8B6-AB32-4491-B5D2-EFE3D7668B88}" destId="{2AE92D3F-F0FA-45DD-BB60-4C6FBC6BC016}" srcOrd="3" destOrd="0" presId="urn:microsoft.com/office/officeart/2005/8/layout/vProcess5"/>
    <dgm:cxn modelId="{DBE883B8-7D13-43BA-A456-8DBB93D30C93}" type="presParOf" srcId="{1D84D8B6-AB32-4491-B5D2-EFE3D7668B88}" destId="{9CA877D8-99F8-40A0-89E9-59A61C9A70F4}" srcOrd="4" destOrd="0" presId="urn:microsoft.com/office/officeart/2005/8/layout/vProcess5"/>
    <dgm:cxn modelId="{A3B9E6ED-FFD0-430E-B609-EBE8E75E7C44}" type="presParOf" srcId="{1D84D8B6-AB32-4491-B5D2-EFE3D7668B88}" destId="{62643EF2-016C-41F1-8CBC-398422A85727}" srcOrd="5" destOrd="0" presId="urn:microsoft.com/office/officeart/2005/8/layout/vProcess5"/>
    <dgm:cxn modelId="{278FE748-9C54-4E36-9203-E948DB63C99A}" type="presParOf" srcId="{1D84D8B6-AB32-4491-B5D2-EFE3D7668B88}" destId="{7A2F6994-DA87-4497-BFC7-DD9D6EC5315F}" srcOrd="6" destOrd="0" presId="urn:microsoft.com/office/officeart/2005/8/layout/vProcess5"/>
    <dgm:cxn modelId="{E81279B5-23BF-4F73-A353-8831FC04E9BC}" type="presParOf" srcId="{1D84D8B6-AB32-4491-B5D2-EFE3D7668B88}" destId="{916C48CB-E452-4B79-A9B9-4C9A90B47960}" srcOrd="7" destOrd="0" presId="urn:microsoft.com/office/officeart/2005/8/layout/vProcess5"/>
    <dgm:cxn modelId="{16289EC3-0C51-4B32-B6CC-FE8F7F6F6C76}" type="presParOf" srcId="{1D84D8B6-AB32-4491-B5D2-EFE3D7668B88}" destId="{A31D264E-E285-4E5C-8EB7-762CD501BE72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4EF20B-D98C-45B2-BB13-7B93B5373CEB}">
      <dsp:nvSpPr>
        <dsp:cNvPr id="0" name=""/>
        <dsp:cNvSpPr/>
      </dsp:nvSpPr>
      <dsp:spPr>
        <a:xfrm>
          <a:off x="0" y="0"/>
          <a:ext cx="4316650" cy="133969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703000"/>
            </a:gs>
            <a:gs pos="50000">
              <a:srgbClr val="A44A00"/>
            </a:gs>
            <a:gs pos="70000">
              <a:srgbClr val="BC5500"/>
            </a:gs>
            <a:gs pos="100000">
              <a:srgbClr val="F26D00"/>
            </a:gs>
          </a:gsLst>
          <a:lin ang="16200000" scaled="0"/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High Level Language</a:t>
          </a:r>
          <a:endParaRPr lang="en-US" sz="2500" kern="1200" dirty="0"/>
        </a:p>
      </dsp:txBody>
      <dsp:txXfrm>
        <a:off x="39238" y="39238"/>
        <a:ext cx="2871019" cy="1261215"/>
      </dsp:txXfrm>
    </dsp:sp>
    <dsp:sp modelId="{CA544AF7-F7B2-4CA5-9251-B4CDB8D06634}">
      <dsp:nvSpPr>
        <dsp:cNvPr id="0" name=""/>
        <dsp:cNvSpPr/>
      </dsp:nvSpPr>
      <dsp:spPr>
        <a:xfrm>
          <a:off x="380880" y="1562972"/>
          <a:ext cx="4316650" cy="13396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Compiler</a:t>
          </a:r>
          <a:endParaRPr lang="en-US" sz="2500" kern="1200" dirty="0"/>
        </a:p>
      </dsp:txBody>
      <dsp:txXfrm>
        <a:off x="420118" y="1602210"/>
        <a:ext cx="2986494" cy="1261215"/>
      </dsp:txXfrm>
    </dsp:sp>
    <dsp:sp modelId="{2AE92D3F-F0FA-45DD-BB60-4C6FBC6BC016}">
      <dsp:nvSpPr>
        <dsp:cNvPr id="0" name=""/>
        <dsp:cNvSpPr/>
      </dsp:nvSpPr>
      <dsp:spPr>
        <a:xfrm>
          <a:off x="761761" y="3125945"/>
          <a:ext cx="4316650" cy="133969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394404"/>
            </a:gs>
            <a:gs pos="50000">
              <a:srgbClr val="5F6F0F"/>
            </a:gs>
            <a:gs pos="70000">
              <a:srgbClr val="65741A"/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Executable File (Machine Code /Assembly)</a:t>
          </a:r>
          <a:endParaRPr lang="en-US" sz="2500" kern="1200" dirty="0"/>
        </a:p>
      </dsp:txBody>
      <dsp:txXfrm>
        <a:off x="800999" y="3165183"/>
        <a:ext cx="2986494" cy="1261215"/>
      </dsp:txXfrm>
    </dsp:sp>
    <dsp:sp modelId="{9CA877D8-99F8-40A0-89E9-59A61C9A70F4}">
      <dsp:nvSpPr>
        <dsp:cNvPr id="0" name=""/>
        <dsp:cNvSpPr/>
      </dsp:nvSpPr>
      <dsp:spPr>
        <a:xfrm>
          <a:off x="3445850" y="1015932"/>
          <a:ext cx="870799" cy="8707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3641780" y="1015932"/>
        <a:ext cx="478939" cy="655276"/>
      </dsp:txXfrm>
    </dsp:sp>
    <dsp:sp modelId="{62643EF2-016C-41F1-8CBC-398422A85727}">
      <dsp:nvSpPr>
        <dsp:cNvPr id="0" name=""/>
        <dsp:cNvSpPr/>
      </dsp:nvSpPr>
      <dsp:spPr>
        <a:xfrm>
          <a:off x="3826731" y="2569974"/>
          <a:ext cx="870799" cy="87079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4022661" y="2569974"/>
        <a:ext cx="478939" cy="6552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B4EDC-59C0-49C7-8ADA-5A781B329E02}" type="datetimeFigureOut">
              <a:rPr lang="en-US"/>
              <a:t>4/26/17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29053-DC2A-4342-ADD4-2FD729D91E2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8D46A-B586-417D-BFBD-8C8FE0AAF762}" type="datetimeFigureOut">
              <a:rPr lang="en-US"/>
              <a:t>4/26/17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A5BD7-F043-4D1B-AA17-CD412FC534D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A5BD7-F043-4D1B-AA17-CD412FC534D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29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bottom lines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Freeform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Freeform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4/26/17</a:t>
            </a:fld>
            <a:endParaRPr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4/26/17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4/26/17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4/26/17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4/26/17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4/26/17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 baseline="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4/26/17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4/26/17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4/26/17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4/26/17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D029-FB74-4578-B929-F66AA97659CA}" type="datetimeFigureOut">
              <a:rPr lang="en-US"/>
              <a:t>4/26/17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eft lines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Freeform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Freeform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FD029-FB74-4578-B929-F66AA97659CA}" type="datetimeFigureOut">
              <a:rPr lang="en-US"/>
              <a:pPr/>
              <a:t>4/26/17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jpeg"/><Relationship Id="rId3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Reverse Engineering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spc="0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An introduction to Reverse engineering, the tools and assembly</a:t>
            </a:r>
            <a:endParaRPr lang="en-US" sz="2000" spc="0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29863" y="5486400"/>
            <a:ext cx="14654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gency FB" panose="020B0503020202020204" pitchFamily="34" charset="0"/>
              </a:rPr>
              <a:t>Chris Estes</a:t>
            </a:r>
            <a:endParaRPr lang="en-US" sz="28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2812" y="76200"/>
            <a:ext cx="7010400" cy="901372"/>
          </a:xfrm>
        </p:spPr>
        <p:txBody>
          <a:bodyPr>
            <a:noAutofit/>
          </a:bodyPr>
          <a:lstStyle/>
          <a:p>
            <a:r>
              <a:rPr lang="en-US" sz="4400" dirty="0" smtClean="0">
                <a:latin typeface="Franklin Gothic Heavy" panose="020B0903020102020204" pitchFamily="34" charset="0"/>
              </a:rPr>
              <a:t>Our Target: The </a:t>
            </a:r>
            <a:r>
              <a:rPr lang="en-US" sz="4400" i="1" dirty="0" smtClean="0">
                <a:latin typeface="Franklin Gothic Heavy" panose="020B0903020102020204" pitchFamily="34" charset="0"/>
              </a:rPr>
              <a:t>GameBoy</a:t>
            </a:r>
            <a:endParaRPr lang="en-US" sz="4400" i="1" dirty="0">
              <a:latin typeface="Franklin Gothic Heavy" panose="020B09030201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799012" y="1295400"/>
            <a:ext cx="4456521" cy="3588126"/>
          </a:xfrm>
        </p:spPr>
        <p:txBody>
          <a:bodyPr>
            <a:noAutofit/>
          </a:bodyPr>
          <a:lstStyle/>
          <a:p>
            <a:r>
              <a:rPr lang="en-US" sz="1800" dirty="0" smtClean="0"/>
              <a:t>The Specs</a:t>
            </a:r>
          </a:p>
          <a:p>
            <a:endParaRPr lang="en-US" sz="1800" dirty="0" smtClean="0"/>
          </a:p>
          <a:p>
            <a:r>
              <a:rPr lang="en-US" sz="1800" dirty="0" smtClean="0"/>
              <a:t>CPU </a:t>
            </a:r>
            <a:r>
              <a:rPr lang="en-US" sz="1800" dirty="0"/>
              <a:t>: </a:t>
            </a:r>
            <a:endParaRPr lang="en-US" sz="1800" dirty="0" smtClean="0"/>
          </a:p>
          <a:p>
            <a:r>
              <a:rPr lang="en-US" sz="1800" dirty="0" smtClean="0"/>
              <a:t>Sharp </a:t>
            </a:r>
            <a:r>
              <a:rPr lang="en-US" sz="1800" dirty="0"/>
              <a:t>LR35902 </a:t>
            </a:r>
            <a:r>
              <a:rPr lang="en-US" sz="1800" dirty="0" smtClean="0"/>
              <a:t>@ </a:t>
            </a:r>
            <a:r>
              <a:rPr lang="en-US" sz="1800" dirty="0"/>
              <a:t>4.19 MHz</a:t>
            </a:r>
          </a:p>
          <a:p>
            <a:endParaRPr lang="en-US" sz="1800" dirty="0" smtClean="0"/>
          </a:p>
          <a:p>
            <a:r>
              <a:rPr lang="en-US" sz="1800" dirty="0" smtClean="0"/>
              <a:t>Display</a:t>
            </a:r>
            <a:r>
              <a:rPr lang="en-US" sz="1800" dirty="0"/>
              <a:t>: </a:t>
            </a:r>
            <a:endParaRPr lang="en-US" sz="1800" dirty="0" smtClean="0"/>
          </a:p>
          <a:p>
            <a:r>
              <a:rPr lang="en-US" sz="1800" dirty="0" smtClean="0"/>
              <a:t>2.6” LCD </a:t>
            </a:r>
          </a:p>
          <a:p>
            <a:endParaRPr lang="en-US" sz="1800" dirty="0" smtClean="0"/>
          </a:p>
          <a:p>
            <a:r>
              <a:rPr lang="en-US" sz="1800" dirty="0" smtClean="0"/>
              <a:t>Resolution: </a:t>
            </a:r>
          </a:p>
          <a:p>
            <a:r>
              <a:rPr lang="en-US" sz="1800" dirty="0" smtClean="0"/>
              <a:t>160x144px</a:t>
            </a:r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/>
              <a:t>Media</a:t>
            </a:r>
            <a:r>
              <a:rPr lang="en-US" sz="1800" dirty="0"/>
              <a:t>: </a:t>
            </a:r>
            <a:endParaRPr lang="en-US" sz="1800" dirty="0" smtClean="0"/>
          </a:p>
          <a:p>
            <a:r>
              <a:rPr lang="en-US" sz="1800" dirty="0" smtClean="0"/>
              <a:t>ROM </a:t>
            </a:r>
            <a:r>
              <a:rPr lang="en-US" sz="1800" dirty="0"/>
              <a:t>Cartridges </a:t>
            </a:r>
          </a:p>
          <a:p>
            <a:endParaRPr lang="en-US" sz="1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52" y="977993"/>
            <a:ext cx="3717459" cy="450840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2250" y="304800"/>
            <a:ext cx="3594428" cy="359442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809745" y="3820180"/>
            <a:ext cx="29996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A Gameboy cartridge PCB.</a:t>
            </a:r>
            <a:r>
              <a:rPr lang="en-US" sz="2800" i="1" dirty="0" smtClean="0"/>
              <a:t> 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4264977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0630" y="-9456"/>
            <a:ext cx="6450435" cy="93553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Franklin Gothic Heavy" panose="020B0903020102020204" pitchFamily="34" charset="0"/>
              </a:rPr>
              <a:t>Metroid II</a:t>
            </a:r>
            <a:endParaRPr lang="en-US" dirty="0">
              <a:latin typeface="Franklin Gothic Heavy" panose="020B0903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48947" y="695247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Changing bomb timers</a:t>
            </a:r>
            <a:endParaRPr lang="en-US" i="1" dirty="0"/>
          </a:p>
        </p:txBody>
      </p:sp>
      <p:sp>
        <p:nvSpPr>
          <p:cNvPr id="7" name="TextBox 6"/>
          <p:cNvSpPr txBox="1"/>
          <p:nvPr/>
        </p:nvSpPr>
        <p:spPr>
          <a:xfrm>
            <a:off x="9686828" y="2797101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0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198812" y="5455738"/>
            <a:ext cx="61286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DDX0 – Bomb State, DDX1 – Bomb Timer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787" y="1280880"/>
            <a:ext cx="10536120" cy="3820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914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686828" y="2797101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0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903412" y="5046902"/>
            <a:ext cx="90260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After searching we find that setting the timer is quite simple.</a:t>
            </a:r>
            <a:endParaRPr lang="en-US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12" y="685800"/>
            <a:ext cx="10555173" cy="3896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42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686828" y="2797101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0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446212" y="4192581"/>
            <a:ext cx="92445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This one (thankfully) was quite simple and very easy to modify.</a:t>
            </a:r>
            <a:endParaRPr lang="en-US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612" y="1771251"/>
            <a:ext cx="8994630" cy="1395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30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5412" y="15240"/>
            <a:ext cx="6450435" cy="93553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Franklin Gothic Heavy" panose="020B0903020102020204" pitchFamily="34" charset="0"/>
              </a:rPr>
              <a:t>Super Mario Land</a:t>
            </a:r>
            <a:endParaRPr lang="en-US" dirty="0">
              <a:latin typeface="Franklin Gothic Heavy" panose="020B0903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23729" y="719943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How does the score update?</a:t>
            </a:r>
            <a:endParaRPr lang="en-US" i="1" dirty="0"/>
          </a:p>
        </p:txBody>
      </p:sp>
      <p:sp>
        <p:nvSpPr>
          <p:cNvPr id="7" name="TextBox 6"/>
          <p:cNvSpPr txBox="1"/>
          <p:nvPr/>
        </p:nvSpPr>
        <p:spPr>
          <a:xfrm>
            <a:off x="9686828" y="2797101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000" i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12" y="1371600"/>
            <a:ext cx="10529381" cy="385918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17812" y="5651609"/>
            <a:ext cx="64206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Score is stored at RAM values C0A0 – C0A2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5625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2" y="914400"/>
            <a:ext cx="10824775" cy="38782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10764" y="5181600"/>
            <a:ext cx="8063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After a lot of searching, we stumble upon this routine.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0591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25" y="914400"/>
            <a:ext cx="12039600" cy="25339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41612" y="3886200"/>
            <a:ext cx="625062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Basically HL points to location in ram, </a:t>
            </a:r>
            <a:endParaRPr lang="en-US" sz="2800" dirty="0" smtClean="0"/>
          </a:p>
          <a:p>
            <a:pPr algn="ctr"/>
            <a:r>
              <a:rPr lang="en-US" sz="2800" dirty="0" smtClean="0"/>
              <a:t>point </a:t>
            </a:r>
            <a:r>
              <a:rPr lang="en-US" sz="2800" dirty="0"/>
              <a:t>value is loaded from </a:t>
            </a:r>
            <a:r>
              <a:rPr lang="en-US" sz="2800" dirty="0" smtClean="0"/>
              <a:t>register D, </a:t>
            </a:r>
          </a:p>
          <a:p>
            <a:pPr algn="ctr"/>
            <a:r>
              <a:rPr lang="en-US" sz="2800" dirty="0" smtClean="0"/>
              <a:t>then </a:t>
            </a:r>
            <a:r>
              <a:rPr lang="en-US" sz="2800" dirty="0"/>
              <a:t>moved to </a:t>
            </a:r>
            <a:r>
              <a:rPr lang="en-US" sz="2800" dirty="0" smtClean="0"/>
              <a:t>register A</a:t>
            </a:r>
            <a:r>
              <a:rPr lang="en-US" sz="2800" dirty="0"/>
              <a:t>, </a:t>
            </a:r>
            <a:endParaRPr lang="en-US" sz="2800" dirty="0" smtClean="0"/>
          </a:p>
          <a:p>
            <a:pPr algn="ctr"/>
            <a:r>
              <a:rPr lang="en-US" sz="2800" dirty="0" smtClean="0"/>
              <a:t>and </a:t>
            </a:r>
            <a:r>
              <a:rPr lang="en-US" sz="2800" dirty="0"/>
              <a:t>score is tabulated and stored back to </a:t>
            </a:r>
            <a:endParaRPr lang="en-US" sz="2800" dirty="0" smtClean="0"/>
          </a:p>
          <a:p>
            <a:pPr algn="ctr"/>
            <a:r>
              <a:rPr lang="en-US" sz="2800" dirty="0" smtClean="0"/>
              <a:t>target </a:t>
            </a:r>
            <a:r>
              <a:rPr lang="en-US" sz="2800" dirty="0"/>
              <a:t>RAM </a:t>
            </a:r>
            <a:r>
              <a:rPr lang="en-US" sz="2800" dirty="0" smtClean="0"/>
              <a:t>Location.</a:t>
            </a:r>
            <a:endParaRPr lang="en-US" sz="2800" dirty="0"/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0688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2" y="152400"/>
            <a:ext cx="7288635" cy="935536"/>
          </a:xfrm>
        </p:spPr>
        <p:txBody>
          <a:bodyPr/>
          <a:lstStyle/>
          <a:p>
            <a:r>
              <a:rPr lang="en-US" dirty="0" smtClean="0">
                <a:latin typeface="Franklin Gothic Heavy" panose="020B0903020102020204" pitchFamily="34" charset="0"/>
              </a:rPr>
              <a:t>Things to remember:</a:t>
            </a:r>
            <a:endParaRPr lang="en-US" dirty="0">
              <a:latin typeface="Franklin Gothic Heavy" panose="020B0903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8471" y="1295400"/>
            <a:ext cx="10914078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 smtClean="0"/>
              <a:t>Assembly can be a valuable asset, it’s quite confusing at first </a:t>
            </a:r>
          </a:p>
          <a:p>
            <a:r>
              <a:rPr lang="en-US" sz="2800" dirty="0" smtClean="0"/>
              <a:t>but debugging a program (that you have source code access </a:t>
            </a:r>
          </a:p>
          <a:p>
            <a:r>
              <a:rPr lang="en-US" sz="2800" dirty="0" smtClean="0"/>
              <a:t>to or not) is an invaluable tool for fixing problems!</a:t>
            </a:r>
          </a:p>
          <a:p>
            <a:endParaRPr lang="en-US" sz="2800" dirty="0" smtClean="0"/>
          </a:p>
          <a:p>
            <a:pPr marL="457200" indent="-457200">
              <a:buFontTx/>
              <a:buChar char="-"/>
            </a:pPr>
            <a:r>
              <a:rPr lang="en-US" sz="2800" dirty="0" smtClean="0"/>
              <a:t>Reverse Engineering is a challenging process but you’ll learn quite a lot</a:t>
            </a:r>
          </a:p>
          <a:p>
            <a:r>
              <a:rPr lang="en-US" sz="2800" dirty="0"/>
              <a:t>a</a:t>
            </a:r>
            <a:r>
              <a:rPr lang="en-US" sz="2800" dirty="0" smtClean="0"/>
              <a:t>bout a program and the architecture it’s designed for</a:t>
            </a:r>
          </a:p>
          <a:p>
            <a:endParaRPr lang="en-US" sz="2800" dirty="0" smtClean="0"/>
          </a:p>
          <a:p>
            <a:pPr marL="457200" indent="-457200">
              <a:buFontTx/>
              <a:buChar char="-"/>
            </a:pPr>
            <a:r>
              <a:rPr lang="en-US" sz="2800" dirty="0" smtClean="0"/>
              <a:t>Don’t ever be afraid to dive into assembly, it may look scary but </a:t>
            </a:r>
          </a:p>
          <a:p>
            <a:r>
              <a:rPr lang="en-US" sz="2800" dirty="0" smtClean="0"/>
              <a:t>given enough time you can figure things out and will learn </a:t>
            </a:r>
          </a:p>
          <a:p>
            <a:r>
              <a:rPr lang="en-US" sz="2800" dirty="0" smtClean="0"/>
              <a:t>a lot of useful info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34985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0812" y="2971800"/>
            <a:ext cx="4088236" cy="1220933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>
                <a:latin typeface="Franklin Gothic Heavy" panose="020B0903020102020204" pitchFamily="34" charset="0"/>
              </a:rPr>
              <a:t>THE END!</a:t>
            </a:r>
            <a:endParaRPr lang="en-US" sz="6600" dirty="0"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509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Franklin Gothic Heavy" panose="020B0903020102020204" pitchFamily="34" charset="0"/>
              </a:rPr>
              <a:t>What is Reverse Engineering?</a:t>
            </a:r>
            <a:endParaRPr lang="en-US" dirty="0">
              <a:latin typeface="Franklin Gothic Heavy" panose="020B0903020102020204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</a:t>
            </a:r>
            <a:r>
              <a:rPr lang="en-US" dirty="0"/>
              <a:t>take a final product (e.g. a compiled program) and attempt to break it down and understand what it’s doing, and possibly modifying it for a new purpose.</a:t>
            </a:r>
            <a:endParaRPr lang="en-US" dirty="0" smtClean="0"/>
          </a:p>
          <a:p>
            <a:r>
              <a:rPr lang="en-US" dirty="0" smtClean="0"/>
              <a:t>This involves the use of specialized tools such as </a:t>
            </a:r>
            <a:r>
              <a:rPr lang="en-US" b="1" i="1" dirty="0" smtClean="0"/>
              <a:t>debuggers</a:t>
            </a:r>
            <a:r>
              <a:rPr lang="en-US" dirty="0" smtClean="0"/>
              <a:t> and </a:t>
            </a:r>
            <a:r>
              <a:rPr lang="en-US" b="1" i="1" dirty="0" smtClean="0"/>
              <a:t>disassemblers</a:t>
            </a:r>
          </a:p>
          <a:p>
            <a:r>
              <a:rPr lang="en-US" i="1" u="sng" dirty="0" smtClean="0"/>
              <a:t>Debuggers</a:t>
            </a:r>
            <a:r>
              <a:rPr lang="en-US" dirty="0" smtClean="0"/>
              <a:t> allow you monitor things live as they happen</a:t>
            </a:r>
          </a:p>
          <a:p>
            <a:r>
              <a:rPr lang="en-US" i="1" u="sng" dirty="0" smtClean="0"/>
              <a:t>Disassemblers</a:t>
            </a:r>
            <a:r>
              <a:rPr lang="en-US" dirty="0" smtClean="0"/>
              <a:t> attempt to analyze the program and show you what it looks like in assembly</a:t>
            </a:r>
          </a:p>
        </p:txBody>
      </p:sp>
    </p:spTree>
    <p:extLst>
      <p:ext uri="{BB962C8B-B14F-4D97-AF65-F5344CB8AC3E}">
        <p14:creationId xmlns:p14="http://schemas.microsoft.com/office/powerpoint/2010/main" val="35291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latin typeface="Franklin Gothic Heavy" panose="020B0903020102020204" pitchFamily="34" charset="0"/>
              </a:rPr>
              <a:t>Why would you need to reverse engineer something?</a:t>
            </a:r>
            <a:endParaRPr lang="en-US" sz="3000" dirty="0">
              <a:latin typeface="Franklin Gothic Heavy" panose="020B0903020102020204" pitchFamily="34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have a program that you don’t have the source code for but what to find out how it does things</a:t>
            </a:r>
          </a:p>
          <a:p>
            <a:r>
              <a:rPr lang="en-US" dirty="0"/>
              <a:t>I</a:t>
            </a:r>
            <a:r>
              <a:rPr lang="en-US" dirty="0" smtClean="0"/>
              <a:t>mproving/modifying something you don’t have the source code for</a:t>
            </a:r>
            <a:endParaRPr lang="en-US" b="1" i="1" dirty="0" smtClean="0"/>
          </a:p>
          <a:p>
            <a:r>
              <a:rPr lang="en-US" dirty="0" smtClean="0"/>
              <a:t>This may not be legal for every program out there, so exercise it with caution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81819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>
                <a:latin typeface="Franklin Gothic Heavy" panose="020B0903020102020204" pitchFamily="34" charset="0"/>
              </a:rPr>
              <a:t>We’ll be looking at reverse engineering </a:t>
            </a:r>
            <a:br>
              <a:rPr lang="en-US" i="1" dirty="0" smtClean="0">
                <a:latin typeface="Franklin Gothic Heavy" panose="020B0903020102020204" pitchFamily="34" charset="0"/>
              </a:rPr>
            </a:br>
            <a:r>
              <a:rPr lang="en-US" i="1" dirty="0" smtClean="0">
                <a:latin typeface="Franklin Gothic Heavy" panose="020B0903020102020204" pitchFamily="34" charset="0"/>
              </a:rPr>
              <a:t>through “romhacking</a:t>
            </a:r>
            <a:r>
              <a:rPr lang="en-US" dirty="0" smtClean="0"/>
              <a:t>”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012" y="2286000"/>
            <a:ext cx="6022514" cy="36576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5012" y="2057400"/>
            <a:ext cx="4577715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572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Franklin Gothic Heavy" panose="020B0903020102020204" pitchFamily="34" charset="0"/>
              </a:rPr>
              <a:t>Why romhacking?</a:t>
            </a:r>
            <a:endParaRPr lang="en-US" dirty="0">
              <a:latin typeface="Franklin Gothic Heavy" panose="020B09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in a bit of a grey area, however, many hobbyists have written highly specialized and useful debuggers/emulators that can help one learn this process</a:t>
            </a:r>
          </a:p>
          <a:p>
            <a:r>
              <a:rPr lang="en-US" dirty="0" smtClean="0"/>
              <a:t>A game is a good way to break into reverse engineering (and by extension assembly)</a:t>
            </a:r>
          </a:p>
          <a:p>
            <a:r>
              <a:rPr lang="en-US" dirty="0" smtClean="0"/>
              <a:t>It’ll be easier to work with gameplay concepts as things we want to find/alter</a:t>
            </a:r>
          </a:p>
        </p:txBody>
      </p:sp>
    </p:spTree>
    <p:extLst>
      <p:ext uri="{BB962C8B-B14F-4D97-AF65-F5344CB8AC3E}">
        <p14:creationId xmlns:p14="http://schemas.microsoft.com/office/powerpoint/2010/main" val="193591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Franklin Gothic Heavy" panose="020B0903020102020204" pitchFamily="34" charset="0"/>
              </a:rPr>
              <a:t>Why does it have to be in assembly?</a:t>
            </a:r>
            <a:endParaRPr lang="en-US" dirty="0">
              <a:latin typeface="Franklin Gothic Heavy" panose="020B09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There is no real way to convert something back from a compiled format to the original source code</a:t>
            </a:r>
            <a:endParaRPr lang="en-US" dirty="0"/>
          </a:p>
          <a:p>
            <a:r>
              <a:rPr lang="en-US" dirty="0" smtClean="0"/>
              <a:t>The best we can manage is turning it back into assembly</a:t>
            </a:r>
            <a:endParaRPr lang="en-US" dirty="0"/>
          </a:p>
          <a:p>
            <a:r>
              <a:rPr lang="en-US" dirty="0" smtClean="0"/>
              <a:t>Don’t be scared of assembly! It is daunting at first but it’s a good skill to have</a:t>
            </a:r>
            <a:endParaRPr lang="en-US" dirty="0"/>
          </a:p>
        </p:txBody>
      </p:sp>
      <p:graphicFrame>
        <p:nvGraphicFramePr>
          <p:cNvPr id="5" name="Content Placeholder 4" descr="Staggered process showing 3 tasks arranged one below the other and two downward pointing arrows are used to indicate progression from first task to second task and second task to third task.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56754051"/>
              </p:ext>
            </p:extLst>
          </p:nvPr>
        </p:nvGraphicFramePr>
        <p:xfrm>
          <a:off x="6500813" y="1706563"/>
          <a:ext cx="5078412" cy="4465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2318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5412" y="15240"/>
            <a:ext cx="6450435" cy="93553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Franklin Gothic Heavy" panose="020B0903020102020204" pitchFamily="34" charset="0"/>
              </a:rPr>
              <a:t>The CPU</a:t>
            </a:r>
            <a:endParaRPr lang="en-US" dirty="0">
              <a:latin typeface="Franklin Gothic Heavy" panose="020B0903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6612" y="950776"/>
            <a:ext cx="7543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Registers</a:t>
            </a:r>
            <a:r>
              <a:rPr lang="en-US" dirty="0" smtClean="0"/>
              <a:t> – storage locations, values move around here</a:t>
            </a:r>
          </a:p>
          <a:p>
            <a:endParaRPr lang="en-US" dirty="0" smtClean="0"/>
          </a:p>
          <a:p>
            <a:r>
              <a:rPr lang="en-US" b="1" i="1" dirty="0" smtClean="0"/>
              <a:t>Processor Status/Flag Register</a:t>
            </a:r>
            <a:r>
              <a:rPr lang="en-US" i="1" dirty="0" smtClean="0"/>
              <a:t> </a:t>
            </a:r>
            <a:r>
              <a:rPr lang="en-US" dirty="0" smtClean="0"/>
              <a:t>– keeps track of flags that are set during calculations</a:t>
            </a:r>
          </a:p>
          <a:p>
            <a:endParaRPr lang="en-US" dirty="0" smtClean="0"/>
          </a:p>
          <a:p>
            <a:r>
              <a:rPr lang="en-US" b="1" i="1" dirty="0" smtClean="0"/>
              <a:t>Program Counter </a:t>
            </a:r>
            <a:r>
              <a:rPr lang="en-US" dirty="0" smtClean="0"/>
              <a:t>– address of current instruction</a:t>
            </a:r>
          </a:p>
          <a:p>
            <a:endParaRPr lang="en-US" dirty="0"/>
          </a:p>
          <a:p>
            <a:r>
              <a:rPr lang="en-US" b="1" i="1" dirty="0" smtClean="0"/>
              <a:t>Stack Pointer </a:t>
            </a:r>
            <a:r>
              <a:rPr lang="en-US" dirty="0" smtClean="0"/>
              <a:t>– keeps track of call stack 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7612" y="863301"/>
            <a:ext cx="2917100" cy="189071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686828" y="2797101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000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8062" y="4841687"/>
            <a:ext cx="3314700" cy="12573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7612" y="4903599"/>
            <a:ext cx="35718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785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0"/>
            <a:ext cx="7288635" cy="1164136"/>
          </a:xfrm>
        </p:spPr>
        <p:txBody>
          <a:bodyPr/>
          <a:lstStyle/>
          <a:p>
            <a:r>
              <a:rPr lang="en-US" dirty="0" smtClean="0">
                <a:latin typeface="Franklin Gothic Heavy" panose="020B0903020102020204" pitchFamily="34" charset="0"/>
              </a:rPr>
              <a:t>Assembly Basics</a:t>
            </a:r>
            <a:endParaRPr lang="en-US" dirty="0">
              <a:latin typeface="Franklin Gothic Heavy" panose="020B09030201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212" y="1164136"/>
            <a:ext cx="5715000" cy="69821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122672" y="1928597"/>
            <a:ext cx="28485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A very basic example.</a:t>
            </a:r>
            <a:endParaRPr lang="en-US" i="1" dirty="0"/>
          </a:p>
        </p:txBody>
      </p:sp>
      <p:sp>
        <p:nvSpPr>
          <p:cNvPr id="6" name="TextBox 5"/>
          <p:cNvSpPr txBox="1"/>
          <p:nvPr/>
        </p:nvSpPr>
        <p:spPr>
          <a:xfrm>
            <a:off x="917170" y="1295400"/>
            <a:ext cx="7368684" cy="52322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Basic operators: </a:t>
            </a:r>
            <a:endParaRPr lang="en-US" sz="2000" dirty="0" smtClean="0"/>
          </a:p>
          <a:p>
            <a:r>
              <a:rPr 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add</a:t>
            </a:r>
            <a:r>
              <a:rPr lang="en-US" sz="2000" dirty="0"/>
              <a:t>, 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sub</a:t>
            </a:r>
            <a:r>
              <a:rPr lang="en-US" sz="2000" dirty="0"/>
              <a:t>, </a:t>
            </a:r>
            <a:r>
              <a:rPr lang="en-US" sz="20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mul</a:t>
            </a:r>
            <a:r>
              <a:rPr lang="en-US" sz="2000" dirty="0"/>
              <a:t>*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div</a:t>
            </a:r>
            <a:r>
              <a:rPr lang="en-US" sz="2000" dirty="0" smtClean="0"/>
              <a:t>* </a:t>
            </a:r>
            <a:endParaRPr lang="en-US" sz="2000" b="1" dirty="0" smtClean="0"/>
          </a:p>
          <a:p>
            <a:endParaRPr lang="en-US" sz="20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mov</a:t>
            </a:r>
            <a:r>
              <a:rPr lang="en-US" sz="2000" b="1" dirty="0" smtClean="0"/>
              <a:t> </a:t>
            </a:r>
            <a:r>
              <a:rPr lang="en-US" sz="2000" dirty="0" smtClean="0"/>
              <a:t>(move):</a:t>
            </a:r>
          </a:p>
          <a:p>
            <a:r>
              <a:rPr lang="en-US" sz="2000" dirty="0" smtClean="0"/>
              <a:t>copies </a:t>
            </a:r>
            <a:r>
              <a:rPr lang="en-US" sz="2000" dirty="0"/>
              <a:t>value from source and puts it into the destination. </a:t>
            </a:r>
            <a:endParaRPr lang="en-US" sz="2000" dirty="0" smtClean="0"/>
          </a:p>
          <a:p>
            <a:r>
              <a:rPr lang="en-US" sz="2000" dirty="0" smtClean="0"/>
              <a:t>You will probably see this instruction a lot.</a:t>
            </a:r>
            <a:endParaRPr lang="en-US" sz="2000" b="1" dirty="0" smtClean="0"/>
          </a:p>
          <a:p>
            <a:endParaRPr lang="en-US" sz="20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jmp</a:t>
            </a:r>
            <a:r>
              <a:rPr lang="en-US" sz="2000" b="1" dirty="0" smtClean="0"/>
              <a:t> </a:t>
            </a:r>
            <a:r>
              <a:rPr lang="en-US" sz="2000" dirty="0"/>
              <a:t>(jump) and other conditional jumps: </a:t>
            </a:r>
            <a:endParaRPr lang="en-US" sz="2000" dirty="0" smtClean="0"/>
          </a:p>
          <a:p>
            <a:r>
              <a:rPr lang="en-US" sz="2000" dirty="0" smtClean="0"/>
              <a:t>used </a:t>
            </a:r>
            <a:r>
              <a:rPr lang="en-US" sz="2000" dirty="0"/>
              <a:t>to hop to certain </a:t>
            </a:r>
            <a:r>
              <a:rPr lang="en-US" sz="2000" dirty="0" smtClean="0"/>
              <a:t>addresses</a:t>
            </a:r>
            <a:endParaRPr lang="en-US" sz="2000" b="1" dirty="0" smtClean="0"/>
          </a:p>
          <a:p>
            <a:endParaRPr lang="en-US" sz="20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nop</a:t>
            </a:r>
            <a:r>
              <a:rPr lang="en-US" sz="2000" dirty="0" smtClean="0"/>
              <a:t>:</a:t>
            </a:r>
          </a:p>
          <a:p>
            <a:r>
              <a:rPr lang="en-US" sz="2000" dirty="0" smtClean="0"/>
              <a:t>no operation (I believe it’s used for when you need to wait)</a:t>
            </a:r>
          </a:p>
          <a:p>
            <a:pPr marL="342900" indent="-342900">
              <a:buFontTx/>
              <a:buChar char="-"/>
            </a:pPr>
            <a:endParaRPr lang="en-US" dirty="0"/>
          </a:p>
          <a:p>
            <a:r>
              <a:rPr lang="en-US" sz="1800" i="1" dirty="0" smtClean="0"/>
              <a:t>*older, simpler </a:t>
            </a:r>
            <a:r>
              <a:rPr lang="en-US" sz="1800" i="1" dirty="0"/>
              <a:t>CPUs might not have those luxuries, you may have to do </a:t>
            </a:r>
            <a:r>
              <a:rPr lang="en-US" sz="1800" i="1" dirty="0" smtClean="0"/>
              <a:t>your </a:t>
            </a:r>
          </a:p>
          <a:p>
            <a:r>
              <a:rPr lang="en-US" sz="1800" i="1" dirty="0"/>
              <a:t>m</a:t>
            </a:r>
            <a:r>
              <a:rPr lang="en-US" sz="1800" i="1" dirty="0" smtClean="0"/>
              <a:t>ultiplication/division </a:t>
            </a:r>
            <a:r>
              <a:rPr lang="en-US" sz="1800" i="1" dirty="0"/>
              <a:t>through </a:t>
            </a:r>
            <a:r>
              <a:rPr lang="en-US" sz="1800" i="1" dirty="0" smtClean="0"/>
              <a:t>bit-shifting</a:t>
            </a:r>
            <a:r>
              <a:rPr lang="en-US" dirty="0" smtClean="0"/>
              <a:t> </a:t>
            </a:r>
            <a:endParaRPr lang="en-US" dirty="0"/>
          </a:p>
          <a:p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920064" y="6096000"/>
            <a:ext cx="57684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i="1" u="sng" dirty="0" smtClean="0">
                <a:solidFill>
                  <a:srgbClr val="FF0000"/>
                </a:solidFill>
              </a:rPr>
              <a:t>I highly recommend keeping a reference </a:t>
            </a:r>
          </a:p>
          <a:p>
            <a:pPr algn="ctr"/>
            <a:r>
              <a:rPr lang="en-US" sz="1800" i="1" u="sng" dirty="0" smtClean="0">
                <a:solidFill>
                  <a:srgbClr val="FF0000"/>
                </a:solidFill>
              </a:rPr>
              <a:t>document up while working on assembly to make it simpler.</a:t>
            </a:r>
            <a:endParaRPr lang="en-US" sz="1800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399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9012" y="152400"/>
            <a:ext cx="10489036" cy="859336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Franklin Gothic Heavy" panose="020B0903020102020204" pitchFamily="34" charset="0"/>
              </a:rPr>
              <a:t>Basic approach to reverse engineering</a:t>
            </a:r>
            <a:endParaRPr lang="en-US" sz="4400" dirty="0">
              <a:latin typeface="Franklin Gothic Heavy" panose="020B0903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6612" y="1295400"/>
            <a:ext cx="1052499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Task we want to accomplish</a:t>
            </a:r>
            <a:r>
              <a:rPr lang="en-US" sz="2800" dirty="0"/>
              <a:t> </a:t>
            </a:r>
            <a:endParaRPr lang="en-US" sz="2800" dirty="0" smtClean="0"/>
          </a:p>
          <a:p>
            <a:r>
              <a:rPr lang="en-US" sz="2800" dirty="0" smtClean="0"/>
              <a:t>-&gt; hunt for relevant info (such as RAM addresses &amp; values)</a:t>
            </a:r>
          </a:p>
          <a:p>
            <a:r>
              <a:rPr lang="en-US" sz="2800" dirty="0" smtClean="0"/>
              <a:t>-&gt; set breakpoints (freeze CPU during a certain action)</a:t>
            </a:r>
          </a:p>
          <a:p>
            <a:r>
              <a:rPr lang="en-US" sz="2800" dirty="0" smtClean="0"/>
              <a:t>-&gt; slowly trace through instructions and attempting to figure things out</a:t>
            </a:r>
          </a:p>
          <a:p>
            <a:r>
              <a:rPr lang="en-US" sz="2800" dirty="0" smtClean="0"/>
              <a:t>-&gt; modify (test &amp; check) OR document how it works</a:t>
            </a:r>
          </a:p>
        </p:txBody>
      </p:sp>
    </p:spTree>
    <p:extLst>
      <p:ext uri="{BB962C8B-B14F-4D97-AF65-F5344CB8AC3E}">
        <p14:creationId xmlns:p14="http://schemas.microsoft.com/office/powerpoint/2010/main" val="2679247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ch 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2787990.potx" id="{BDB9CD5E-36EC-45F3-B87D-6D062B8A3823}" vid="{51682E2F-7C85-4D6F-AD40-072EFC83910D}"/>
    </a:ext>
  </a:extLst>
</a:theme>
</file>

<file path=ppt/theme/theme2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1345093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simple template design works for technology and  businesses, but it's versatile enough to use in other contexts.  It features multiple slide layouts designed for widescreen (16x9 resolution) and includes a sample SmartArt list and chart that are easily editable.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2011-11-26T00:30:00+00:00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TP102787989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694266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LocMarketGroupTiers2 xmlns="4873beb7-5857-4685-be1f-d57550cc96c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C67BEE-D13F-4BD2-98A5-34D8A0977F68}">
  <ds:schemaRefs>
    <ds:schemaRef ds:uri="4873beb7-5857-4685-be1f-d57550cc96cc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09BF4D4-EF60-4196-BFC3-9462D6079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Triple circuit lines presentation (widescreen)</Template>
  <TotalTime>648</TotalTime>
  <Words>715</Words>
  <Application>Microsoft Macintosh PowerPoint</Application>
  <PresentationFormat>Custom</PresentationFormat>
  <Paragraphs>99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Agency FB</vt:lpstr>
      <vt:lpstr>Arial Unicode MS</vt:lpstr>
      <vt:lpstr>Calibri</vt:lpstr>
      <vt:lpstr>Franklin Gothic Heavy</vt:lpstr>
      <vt:lpstr>Arial</vt:lpstr>
      <vt:lpstr>Tech 16x9</vt:lpstr>
      <vt:lpstr>Reverse Engineering</vt:lpstr>
      <vt:lpstr>What is Reverse Engineering?</vt:lpstr>
      <vt:lpstr>Why would you need to reverse engineer something?</vt:lpstr>
      <vt:lpstr>We’ll be looking at reverse engineering  through “romhacking”</vt:lpstr>
      <vt:lpstr>Why romhacking?</vt:lpstr>
      <vt:lpstr>Why does it have to be in assembly?</vt:lpstr>
      <vt:lpstr>The CPU</vt:lpstr>
      <vt:lpstr>Assembly Basics</vt:lpstr>
      <vt:lpstr>Basic approach to reverse engineering</vt:lpstr>
      <vt:lpstr>Our Target: The GameBoy</vt:lpstr>
      <vt:lpstr>Metroid II</vt:lpstr>
      <vt:lpstr>PowerPoint Presentation</vt:lpstr>
      <vt:lpstr>PowerPoint Presentation</vt:lpstr>
      <vt:lpstr>Super Mario Land</vt:lpstr>
      <vt:lpstr>PowerPoint Presentation</vt:lpstr>
      <vt:lpstr>PowerPoint Presentation</vt:lpstr>
      <vt:lpstr>Things to remember: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Reverse Engineering</dc:title>
  <dc:creator>Chris</dc:creator>
  <cp:lastModifiedBy>alex stoykov</cp:lastModifiedBy>
  <cp:revision>70</cp:revision>
  <dcterms:created xsi:type="dcterms:W3CDTF">2017-03-30T16:42:55Z</dcterms:created>
  <dcterms:modified xsi:type="dcterms:W3CDTF">2017-04-26T18:51:32Z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